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9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0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9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5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26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5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7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3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6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2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EF5DA-7472-476D-ADC5-DCF8A10C3FCF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C16FE-AFB7-4BA5-8CBF-768AE611A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0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242048" cy="822960"/>
          </a:xfrm>
        </p:spPr>
        <p:txBody>
          <a:bodyPr/>
          <a:lstStyle/>
          <a:p>
            <a:pPr>
              <a:defRPr/>
            </a:pPr>
            <a:r>
              <a:rPr lang="en-US" u="sng" dirty="0" smtClean="0"/>
              <a:t>Unit 1 Latin roots</a:t>
            </a:r>
            <a:endParaRPr lang="en-US" u="sng" dirty="0"/>
          </a:p>
        </p:txBody>
      </p:sp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3749675" cy="5867400"/>
          </a:xfrm>
        </p:spPr>
        <p:txBody>
          <a:bodyPr>
            <a:normAutofit lnSpcReduction="10000"/>
          </a:bodyPr>
          <a:lstStyle/>
          <a:p>
            <a:r>
              <a:rPr lang="en-US" altLang="en-US" sz="2000" smtClean="0"/>
              <a:t>Ana- = up/upward</a:t>
            </a:r>
          </a:p>
          <a:p>
            <a:r>
              <a:rPr lang="en-US" altLang="en-US" sz="2000" smtClean="0"/>
              <a:t>-tomy = cut/ incision</a:t>
            </a:r>
          </a:p>
          <a:p>
            <a:r>
              <a:rPr lang="en-US" altLang="en-US" sz="2000" smtClean="0"/>
              <a:t>Phys- = movement/function</a:t>
            </a:r>
          </a:p>
          <a:p>
            <a:r>
              <a:rPr lang="en-US" altLang="en-US" sz="2000" smtClean="0"/>
              <a:t>-ology = the study of</a:t>
            </a:r>
          </a:p>
          <a:p>
            <a:r>
              <a:rPr lang="en-US" altLang="en-US" sz="2000" smtClean="0"/>
              <a:t>Homo- = same</a:t>
            </a:r>
          </a:p>
          <a:p>
            <a:r>
              <a:rPr lang="en-US" altLang="en-US" sz="2000" smtClean="0"/>
              <a:t>-stasis = condition of standing</a:t>
            </a:r>
          </a:p>
          <a:p>
            <a:r>
              <a:rPr lang="en-US" altLang="en-US" sz="2000" smtClean="0"/>
              <a:t>Micro- = small</a:t>
            </a:r>
          </a:p>
          <a:p>
            <a:r>
              <a:rPr lang="en-US" altLang="en-US" sz="2000" smtClean="0"/>
              <a:t>Macro- = large</a:t>
            </a:r>
          </a:p>
          <a:p>
            <a:r>
              <a:rPr lang="en-US" altLang="en-US" sz="2000" smtClean="0"/>
              <a:t>Cyto- = cell</a:t>
            </a:r>
          </a:p>
          <a:p>
            <a:r>
              <a:rPr lang="en-US" altLang="en-US" sz="2000" smtClean="0"/>
              <a:t>Hist- = tissue</a:t>
            </a:r>
          </a:p>
          <a:p>
            <a:r>
              <a:rPr lang="en-US" altLang="en-US" sz="2000" smtClean="0"/>
              <a:t>Path- = disease</a:t>
            </a:r>
          </a:p>
          <a:p>
            <a:r>
              <a:rPr lang="en-US" altLang="en-US" sz="2000" smtClean="0"/>
              <a:t>Ceph(al)- = head/ brain</a:t>
            </a:r>
          </a:p>
          <a:p>
            <a:r>
              <a:rPr lang="en-US" altLang="en-US" sz="2000" smtClean="0"/>
              <a:t>Dorsi/o- = back</a:t>
            </a:r>
          </a:p>
          <a:p>
            <a:r>
              <a:rPr lang="en-US" altLang="en-US" sz="2000" smtClean="0"/>
              <a:t>Dist- = far away</a:t>
            </a:r>
          </a:p>
          <a:p>
            <a:r>
              <a:rPr lang="en-US" altLang="en-US" sz="2000" smtClean="0"/>
              <a:t>Prox(i)- = closer to</a:t>
            </a:r>
          </a:p>
        </p:txBody>
      </p:sp>
      <p:sp>
        <p:nvSpPr>
          <p:cNvPr id="14340" name="Content Placeholder 4"/>
          <p:cNvSpPr>
            <a:spLocks noGrp="1"/>
          </p:cNvSpPr>
          <p:nvPr>
            <p:ph sz="half" idx="2"/>
          </p:nvPr>
        </p:nvSpPr>
        <p:spPr>
          <a:xfrm>
            <a:off x="4191000" y="914400"/>
            <a:ext cx="3657600" cy="5943600"/>
          </a:xfrm>
        </p:spPr>
        <p:txBody>
          <a:bodyPr>
            <a:normAutofit lnSpcReduction="10000"/>
          </a:bodyPr>
          <a:lstStyle/>
          <a:p>
            <a:r>
              <a:rPr lang="en-US" altLang="en-US" sz="2000" smtClean="0"/>
              <a:t>Trans- = across</a:t>
            </a:r>
          </a:p>
          <a:p>
            <a:r>
              <a:rPr lang="en-US" altLang="en-US" sz="2000" smtClean="0"/>
              <a:t>Para- = next to</a:t>
            </a:r>
          </a:p>
          <a:p>
            <a:r>
              <a:rPr lang="en-US" altLang="en-US" sz="2000" smtClean="0"/>
              <a:t>Pleur(a)- = lungs</a:t>
            </a:r>
          </a:p>
          <a:p>
            <a:r>
              <a:rPr lang="en-US" altLang="en-US" sz="2000" smtClean="0"/>
              <a:t>Peri- = around</a:t>
            </a:r>
          </a:p>
          <a:p>
            <a:r>
              <a:rPr lang="en-US" altLang="en-US" sz="2000" smtClean="0"/>
              <a:t>Cardia/o- = heart</a:t>
            </a:r>
          </a:p>
          <a:p>
            <a:r>
              <a:rPr lang="en-US" altLang="en-US" sz="2000" smtClean="0"/>
              <a:t>Dia- = across/through</a:t>
            </a:r>
          </a:p>
          <a:p>
            <a:r>
              <a:rPr lang="en-US" altLang="en-US" sz="2000" smtClean="0"/>
              <a:t>Media- = middle</a:t>
            </a:r>
          </a:p>
          <a:p>
            <a:r>
              <a:rPr lang="en-US" altLang="en-US" sz="2000" smtClean="0"/>
              <a:t>Viscera- = internal organ</a:t>
            </a:r>
          </a:p>
          <a:p>
            <a:r>
              <a:rPr lang="en-US" altLang="en-US" sz="2000" smtClean="0"/>
              <a:t>Chrondri/o- = cartilage</a:t>
            </a:r>
          </a:p>
          <a:p>
            <a:r>
              <a:rPr lang="en-US" altLang="en-US" sz="2000" smtClean="0"/>
              <a:t>Hypo- = underneath</a:t>
            </a:r>
          </a:p>
          <a:p>
            <a:r>
              <a:rPr lang="en-US" altLang="en-US" sz="2000" smtClean="0"/>
              <a:t>Epi- = on top of/outside of</a:t>
            </a:r>
          </a:p>
          <a:p>
            <a:r>
              <a:rPr lang="en-US" altLang="en-US" sz="2000" smtClean="0"/>
              <a:t>-gastric = stomach</a:t>
            </a:r>
          </a:p>
          <a:p>
            <a:r>
              <a:rPr lang="en-US" altLang="en-US" sz="2000" smtClean="0"/>
              <a:t>Radio- = energy/radiation</a:t>
            </a:r>
          </a:p>
          <a:p>
            <a:r>
              <a:rPr lang="en-US" altLang="en-US" sz="2000" smtClean="0"/>
              <a:t>-graphy = picture/image</a:t>
            </a:r>
          </a:p>
          <a:p>
            <a:r>
              <a:rPr lang="en-US" altLang="en-US" sz="2000" smtClean="0"/>
              <a:t>Ultra- = an abundance of</a:t>
            </a:r>
          </a:p>
        </p:txBody>
      </p:sp>
    </p:spTree>
    <p:extLst>
      <p:ext uri="{BB962C8B-B14F-4D97-AF65-F5344CB8AC3E}">
        <p14:creationId xmlns:p14="http://schemas.microsoft.com/office/powerpoint/2010/main" val="30947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119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Unit 1 Latin roots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Latin roots</dc:title>
  <dc:creator>Andrews, Amalia</dc:creator>
  <cp:lastModifiedBy>Andrews, Amalia</cp:lastModifiedBy>
  <cp:revision>1</cp:revision>
  <dcterms:created xsi:type="dcterms:W3CDTF">2015-07-24T17:00:44Z</dcterms:created>
  <dcterms:modified xsi:type="dcterms:W3CDTF">2015-07-24T17:01:04Z</dcterms:modified>
</cp:coreProperties>
</file>